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1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.xml.rels" ContentType="application/vnd.openxmlformats-package.relationships+xml"/>
  <Override PartName="/ppt/slideLayouts/slideLayout1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media/image9.png" ContentType="image/png"/>
  <Override PartName="/ppt/media/image10.png" ContentType="image/png"/>
  <Override PartName="/ppt/media/image13.png" ContentType="image/png"/>
  <Override PartName="/ppt/media/image21.png" ContentType="image/png"/>
  <Override PartName="/ppt/media/image8.png" ContentType="image/png"/>
  <Override PartName="/ppt/media/image12.png" ContentType="image/png"/>
  <Override PartName="/ppt/media/image20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9.png" ContentType="image/png"/>
  <Override PartName="/ppt/media/image1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23.png" ContentType="image/png"/>
  <Override PartName="/ppt/media/image15.png" ContentType="image/png"/>
  <Override PartName="/ppt/media/image22.png" ContentType="image/png"/>
  <Override PartName="/ppt/media/image14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51793FD-F2F5-4EF3-9FA0-70B36CA014A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4F11063-CA27-413A-B171-9EF72083E7F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CD8D566-E944-456E-882E-D1A6AA35B1B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F78825D-15C5-483F-865A-493DE35CD65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6BC6FD9-6560-4E59-B596-413355CEDF1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01A3A51-BDF6-4C8A-86D1-B5CFC38E60D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4DBB90D-4056-4BBE-9F4B-17F0B9363F8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D256575-C6B1-462B-A593-36801222D7F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378D027-7CD1-4474-95B6-224A6A2AA28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F127F0B-2A37-47D1-B48A-584E979334C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1EDA6DF-20FF-4DAD-AF46-7CE6D77DDE9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05E9CDE-9FC4-435F-8E05-852E6D9CB23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7AE8237-ECE0-4C77-AFDB-8AD6261EDC9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DF43D04-1A7E-4893-9427-A1EA39F93DB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9D5E821-70FE-4D13-9A37-9A6465FE2AC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4B98A95-2CD1-4524-921E-686140E5842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32ECAD9-5200-4922-BC62-5424E5C3548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82C01EB-45A3-4D29-992B-7CC08AE3B7B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B7347E5-C308-4CF4-8C6D-3D932FCD189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FF6416E-F80B-4366-9723-99EE4C22177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8D07C26-71ED-4FF1-A22B-D772A5ED77C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B79BA48-C9B3-4B58-A3CF-DB1B1B32607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2C92040-9D52-4DF6-9AD3-1C9FFF61F92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613194E-92B3-4405-983C-EDBD616B939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ru-RU" sz="6000" spc="-1" strike="noStrike">
                <a:solidFill>
                  <a:schemeClr val="dk1"/>
                </a:solidFill>
                <a:latin typeface="Calibri Light"/>
              </a:rPr>
              <a:t>Образ</a:t>
            </a:r>
            <a:r>
              <a:rPr b="0" lang="ru-RU" sz="6000" spc="-1" strike="noStrike">
                <a:solidFill>
                  <a:schemeClr val="dk1"/>
                </a:solidFill>
                <a:latin typeface="Calibri Light"/>
              </a:rPr>
              <a:t>ец </a:t>
            </a:r>
            <a:r>
              <a:rPr b="0" lang="ru-RU" sz="6000" spc="-1" strike="noStrike">
                <a:solidFill>
                  <a:schemeClr val="dk1"/>
                </a:solidFill>
                <a:latin typeface="Calibri Light"/>
              </a:rPr>
              <a:t>загол</a:t>
            </a:r>
            <a:r>
              <a:rPr b="0" lang="ru-RU" sz="6000" spc="-1" strike="noStrike">
                <a:solidFill>
                  <a:schemeClr val="dk1"/>
                </a:solidFill>
                <a:latin typeface="Calibri Light"/>
              </a:rPr>
              <a:t>овка</a:t>
            </a:r>
            <a:endParaRPr b="0" lang="ru-RU" sz="6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&lt;дата/время&gt;</a:t>
            </a:r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9A8A83C-DA59-4F06-8E57-ECA4E10CF3FD}" type="slidenum">
              <a:rPr b="0" lang="ru-RU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Calibri"/>
              </a:rPr>
              <a:t>Для правки структуры </a:t>
            </a:r>
            <a:r>
              <a:rPr b="0" lang="ru-RU" sz="2800" spc="-1" strike="noStrike">
                <a:solidFill>
                  <a:schemeClr val="dk1"/>
                </a:solidFill>
                <a:latin typeface="Calibri"/>
              </a:rPr>
              <a:t>щёлкните мышью</a:t>
            </a: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Второй уровень структуры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Calibri"/>
              </a:rPr>
              <a:t>Третий уровень структуры</a:t>
            </a:r>
            <a:endParaRPr b="0" lang="ru-RU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Calibri"/>
              </a:rPr>
              <a:t>Четвёртый уровень структуры</a:t>
            </a:r>
            <a:endParaRPr b="0" lang="ru-RU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Пятый уровень </a:t>
            </a: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структуры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Шестой уровень </a:t>
            </a: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структуры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Седьмой </a:t>
            </a: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уровень </a:t>
            </a: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структуры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Образец заголовка</a:t>
            </a:r>
            <a:endParaRPr b="0" lang="ru-RU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pc="-1" strike="noStrike">
                <a:solidFill>
                  <a:schemeClr val="dk1"/>
                </a:solidFill>
                <a:latin typeface="Calibri"/>
              </a:rPr>
              <a:t>Образец текста</a:t>
            </a: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pc="-1" strike="noStrike">
                <a:solidFill>
                  <a:schemeClr val="dk1"/>
                </a:solidFill>
                <a:latin typeface="Calibri"/>
              </a:rPr>
              <a:t>Второй уровень</a:t>
            </a:r>
            <a:endParaRPr b="0" lang="ru-RU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pc="-1" strike="noStrike">
                <a:solidFill>
                  <a:schemeClr val="dk1"/>
                </a:solidFill>
                <a:latin typeface="Calibri"/>
              </a:rPr>
              <a:t>Третий уровень</a:t>
            </a:r>
            <a:endParaRPr b="0" lang="ru-RU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chemeClr val="dk1"/>
                </a:solidFill>
                <a:latin typeface="Calibri"/>
              </a:rPr>
              <a:t>Четвертый уровень</a:t>
            </a:r>
            <a:endParaRPr b="0" lang="ru-RU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chemeClr val="dk1"/>
                </a:solidFill>
                <a:latin typeface="Calibri"/>
              </a:rPr>
              <a:t>Пятый уровень</a:t>
            </a:r>
            <a:endParaRPr b="0" lang="ru-RU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&lt;дата/время&gt;</a:t>
            </a:r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ru-RU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C8CE155-D7F4-4086-A9EC-CEDD6E5D6500}" type="slidenum">
              <a:rPr b="0" lang="ru-RU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Рисунок 49" descr=""/>
          <p:cNvPicPr/>
          <p:nvPr/>
        </p:nvPicPr>
        <p:blipFill>
          <a:blip r:embed="rId1"/>
          <a:stretch/>
        </p:blipFill>
        <p:spPr>
          <a:xfrm>
            <a:off x="0" y="360"/>
            <a:ext cx="12242160" cy="6857640"/>
          </a:xfrm>
          <a:prstGeom prst="rect">
            <a:avLst/>
          </a:prstGeom>
          <a:ln w="0">
            <a:noFill/>
          </a:ln>
        </p:spPr>
      </p:pic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2679480" y="654120"/>
            <a:ext cx="6481800" cy="2874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chemeClr val="dk1"/>
                </a:solidFill>
                <a:latin typeface="Calibri Light"/>
              </a:rPr>
              <a:t>Mario-like game</a:t>
            </a:r>
            <a:r>
              <a:rPr b="0" lang="ru-RU" sz="6000" spc="-1" strike="noStrike">
                <a:solidFill>
                  <a:schemeClr val="dk1"/>
                </a:solidFill>
                <a:latin typeface="Calibri Light"/>
              </a:rPr>
              <a:t> или же пародия на </a:t>
            </a:r>
            <a:r>
              <a:rPr b="0" lang="en-US" sz="6000" spc="-1" strike="noStrike">
                <a:solidFill>
                  <a:schemeClr val="dk1"/>
                </a:solidFill>
                <a:latin typeface="Calibri Light"/>
              </a:rPr>
              <a:t>Mario</a:t>
            </a:r>
            <a:r>
              <a:rPr b="0" lang="ru-RU" sz="6000" spc="-1" strike="noStrike">
                <a:solidFill>
                  <a:schemeClr val="dk1"/>
                </a:solidFill>
                <a:latin typeface="Calibri Light"/>
              </a:rPr>
              <a:t> </a:t>
            </a:r>
            <a:r>
              <a:rPr b="0" lang="en-US" sz="6000" spc="-1" strike="noStrike">
                <a:solidFill>
                  <a:schemeClr val="dk1"/>
                </a:solidFill>
                <a:latin typeface="Calibri Light"/>
              </a:rPr>
              <a:t>Bros.wii</a:t>
            </a:r>
            <a:endParaRPr b="0" lang="ru-RU" sz="6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2258280" y="3873240"/>
            <a:ext cx="6806880" cy="1544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Calibri"/>
              </a:rPr>
              <a:t>Проект ДримТимы</a:t>
            </a:r>
            <a:br>
              <a:rPr sz="2400"/>
            </a:br>
            <a:r>
              <a:rPr b="0" lang="ru-RU" sz="2400" spc="-1" strike="noStrike">
                <a:solidFill>
                  <a:schemeClr val="dk1"/>
                </a:solidFill>
                <a:latin typeface="Calibri"/>
              </a:rPr>
              <a:t>                                               (Осипов💪 и Налимова😎)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wipe dir="l"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Рисунок 1" descr=""/>
          <p:cNvPicPr/>
          <p:nvPr/>
        </p:nvPicPr>
        <p:blipFill>
          <a:blip r:embed="rId1"/>
          <a:stretch/>
        </p:blipFill>
        <p:spPr>
          <a:xfrm>
            <a:off x="0" y="720"/>
            <a:ext cx="12242160" cy="6857640"/>
          </a:xfrm>
          <a:prstGeom prst="rect">
            <a:avLst/>
          </a:prstGeom>
          <a:ln w="0">
            <a:noFill/>
          </a:ln>
        </p:spPr>
      </p:pic>
      <p:sp>
        <p:nvSpPr>
          <p:cNvPr id="86" name="PlaceHolder 1"/>
          <p:cNvSpPr>
            <a:spLocks noGrp="1"/>
          </p:cNvSpPr>
          <p:nvPr>
            <p:ph/>
          </p:nvPr>
        </p:nvSpPr>
        <p:spPr>
          <a:xfrm>
            <a:off x="180000" y="2880000"/>
            <a:ext cx="10612440" cy="19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Calibri"/>
              </a:rPr>
              <a:t>1 Причина: Пробуем себя в гейм-дизайне</a:t>
            </a: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Calibri"/>
                <a:ea typeface="Droid Sans Fallback"/>
              </a:rPr>
              <a:t>2 Причина: Групповая работа над проектом</a:t>
            </a: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Calibri"/>
                <a:ea typeface="Droid Sans Fallback"/>
              </a:rPr>
              <a:t>3 Причина: Применение теоретических знаний для решение практических задач</a:t>
            </a: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7" name="Заголовок 2"/>
          <p:cNvSpPr txBox="1"/>
          <p:nvPr/>
        </p:nvSpPr>
        <p:spPr>
          <a:xfrm>
            <a:off x="-1800" y="5040"/>
            <a:ext cx="11161800" cy="25149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 defTabSz="914400">
              <a:lnSpc>
                <a:spcPct val="90000"/>
              </a:lnSpc>
            </a:pPr>
            <a:r>
              <a:rPr b="0" lang="ru-RU" sz="6000" spc="-1" strike="noStrike">
                <a:solidFill>
                  <a:schemeClr val="dk1"/>
                </a:solidFill>
                <a:latin typeface="Calibri Light"/>
              </a:rPr>
              <a:t>Зачем мы это сделали?</a:t>
            </a:r>
            <a:br>
              <a:rPr sz="6000"/>
            </a:br>
            <a:endParaRPr b="0" lang="ru-RU" sz="6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transition spd="slow">
    <p:wipe dir="l"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Рисунок 2" descr=""/>
          <p:cNvPicPr/>
          <p:nvPr/>
        </p:nvPicPr>
        <p:blipFill>
          <a:blip r:embed="rId1"/>
          <a:stretch/>
        </p:blipFill>
        <p:spPr>
          <a:xfrm>
            <a:off x="-50040" y="0"/>
            <a:ext cx="12242160" cy="6857640"/>
          </a:xfrm>
          <a:prstGeom prst="rect">
            <a:avLst/>
          </a:prstGeom>
          <a:ln w="0">
            <a:noFill/>
          </a:ln>
        </p:spPr>
      </p:pic>
      <p:sp>
        <p:nvSpPr>
          <p:cNvPr id="89" name="PlaceHolder 1"/>
          <p:cNvSpPr>
            <a:spLocks noGrp="1"/>
          </p:cNvSpPr>
          <p:nvPr>
            <p:ph/>
          </p:nvPr>
        </p:nvSpPr>
        <p:spPr>
          <a:xfrm>
            <a:off x="360000" y="1440000"/>
            <a:ext cx="486000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Calibri"/>
              </a:rPr>
              <a:t>Реализована игра одним игровым циклом, в котором, посредством взаимодействия разных классов и вызова разных функций, мы отрисовываем игровой процесс при помощи смены спрайтов в определенном порядке, который определяется взаимодействием классов.</a:t>
            </a: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0" name="Заголовок 3"/>
          <p:cNvSpPr txBox="1"/>
          <p:nvPr/>
        </p:nvSpPr>
        <p:spPr>
          <a:xfrm>
            <a:off x="178200" y="5040"/>
            <a:ext cx="11161800" cy="17949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 defTabSz="914400">
              <a:lnSpc>
                <a:spcPct val="90000"/>
              </a:lnSpc>
            </a:pPr>
            <a:r>
              <a:rPr b="0" lang="ru-RU" sz="6000" spc="-1" strike="noStrike">
                <a:solidFill>
                  <a:schemeClr val="dk1"/>
                </a:solidFill>
                <a:latin typeface="Calibri Light"/>
              </a:rPr>
              <a:t>Структура и реализация</a:t>
            </a:r>
            <a:br>
              <a:rPr sz="6000"/>
            </a:br>
            <a:endParaRPr b="0" lang="ru-RU" sz="6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1" name=""/>
          <p:cNvSpPr txBox="1"/>
          <p:nvPr/>
        </p:nvSpPr>
        <p:spPr>
          <a:xfrm>
            <a:off x="5580000" y="1440000"/>
            <a:ext cx="486000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Calibri"/>
              </a:rPr>
              <a:t>Структура:</a:t>
            </a: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Calibri"/>
              </a:rPr>
              <a:t>Основной исполняемый файл с кодом</a:t>
            </a: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Calibri"/>
              </a:rPr>
              <a:t>Папка data со спрайтами</a:t>
            </a: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Calibri"/>
              </a:rPr>
              <a:t>Папка levels с уровнями</a:t>
            </a: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Calibri"/>
              </a:rPr>
              <a:t>Папка sounds со звуками</a:t>
            </a: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Calibri"/>
              </a:rPr>
              <a:t>Таблица БД как внешнее хранилище данных</a:t>
            </a: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transition spd="slow">
    <p:wipe dir="l"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Объект 3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98400" y="95760"/>
            <a:ext cx="10671840" cy="145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Структура:</a:t>
            </a:r>
            <a:endParaRPr b="0" lang="ru-RU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4" name="Рисунок 6"/>
          <p:cNvSpPr/>
          <p:nvPr/>
        </p:nvSpPr>
        <p:spPr>
          <a:xfrm>
            <a:off x="698400" y="1549800"/>
            <a:ext cx="6963120" cy="1353240"/>
          </a:xfrm>
          <a:custGeom>
            <a:avLst/>
            <a:gdLst>
              <a:gd name="textAreaLeft" fmla="*/ 0 w 6963120"/>
              <a:gd name="textAreaRight" fmla="*/ 6963480 w 6963120"/>
              <a:gd name="textAreaTop" fmla="*/ 0 h 1353240"/>
              <a:gd name="textAreaBottom" fmla="*/ 1353600 h 1353240"/>
            </a:gdLst>
            <a:ahLst/>
            <a:rect l="textAreaLeft" t="textAreaTop" r="textAreaRight" b="textAreaBottom"/>
            <a:pathLst>
              <a:path w="8319177" h="1502230">
                <a:moveTo>
                  <a:pt x="250377" y="0"/>
                </a:moveTo>
                <a:lnTo>
                  <a:pt x="8068800" y="0"/>
                </a:lnTo>
                <a:cubicBezTo>
                  <a:pt x="8207079" y="0"/>
                  <a:pt x="8319177" y="112098"/>
                  <a:pt x="8319177" y="250377"/>
                </a:cubicBezTo>
                <a:lnTo>
                  <a:pt x="8319177" y="1251854"/>
                </a:lnTo>
                <a:cubicBezTo>
                  <a:pt x="8319177" y="1372848"/>
                  <a:pt x="8233352" y="1473798"/>
                  <a:pt x="8119260" y="1497144"/>
                </a:cubicBezTo>
                <a:lnTo>
                  <a:pt x="8068810" y="1502230"/>
                </a:lnTo>
                <a:lnTo>
                  <a:pt x="250367" y="1502230"/>
                </a:lnTo>
                <a:lnTo>
                  <a:pt x="199918" y="1497144"/>
                </a:lnTo>
                <a:cubicBezTo>
                  <a:pt x="85825" y="1473798"/>
                  <a:pt x="0" y="1372848"/>
                  <a:pt x="0" y="1251854"/>
                </a:cubicBezTo>
                <a:lnTo>
                  <a:pt x="0" y="250377"/>
                </a:lnTo>
                <a:cubicBezTo>
                  <a:pt x="0" y="112098"/>
                  <a:pt x="112098" y="0"/>
                  <a:pt x="250377" y="0"/>
                </a:cubicBez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Рисунок 9"/>
          <p:cNvSpPr/>
          <p:nvPr/>
        </p:nvSpPr>
        <p:spPr>
          <a:xfrm>
            <a:off x="1197000" y="3420000"/>
            <a:ext cx="2019240" cy="2619360"/>
          </a:xfrm>
          <a:custGeom>
            <a:avLst/>
            <a:gdLst>
              <a:gd name="textAreaLeft" fmla="*/ 0 w 2019240"/>
              <a:gd name="textAreaRight" fmla="*/ 2019600 w 2019240"/>
              <a:gd name="textAreaTop" fmla="*/ 0 h 2619360"/>
              <a:gd name="textAreaBottom" fmla="*/ 2619720 h 2619360"/>
            </a:gdLst>
            <a:ahLst/>
            <a:rect l="textAreaLeft" t="textAreaTop" r="textAreaRight" b="textAreaBottom"/>
            <a:pathLst>
              <a:path w="2019582" h="2619740">
                <a:moveTo>
                  <a:pt x="336604" y="0"/>
                </a:moveTo>
                <a:lnTo>
                  <a:pt x="1682978" y="0"/>
                </a:lnTo>
                <a:cubicBezTo>
                  <a:pt x="1868879" y="0"/>
                  <a:pt x="2019582" y="150703"/>
                  <a:pt x="2019582" y="336604"/>
                </a:cubicBezTo>
                <a:lnTo>
                  <a:pt x="2019582" y="2283137"/>
                </a:lnTo>
                <a:cubicBezTo>
                  <a:pt x="2019582" y="2445801"/>
                  <a:pt x="1904200" y="2581516"/>
                  <a:pt x="1750816" y="2612903"/>
                </a:cubicBezTo>
                <a:lnTo>
                  <a:pt x="1682988" y="2619740"/>
                </a:lnTo>
                <a:lnTo>
                  <a:pt x="336594" y="2619740"/>
                </a:lnTo>
                <a:lnTo>
                  <a:pt x="268767" y="2612903"/>
                </a:lnTo>
                <a:cubicBezTo>
                  <a:pt x="115382" y="2581516"/>
                  <a:pt x="0" y="2445801"/>
                  <a:pt x="0" y="2283137"/>
                </a:cubicBezTo>
                <a:lnTo>
                  <a:pt x="0" y="336604"/>
                </a:lnTo>
                <a:cubicBezTo>
                  <a:pt x="0" y="150703"/>
                  <a:pt x="150703" y="0"/>
                  <a:pt x="336604" y="0"/>
                </a:cubicBez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Рисунок 15"/>
          <p:cNvSpPr/>
          <p:nvPr/>
        </p:nvSpPr>
        <p:spPr>
          <a:xfrm>
            <a:off x="8735760" y="316080"/>
            <a:ext cx="1704240" cy="6225480"/>
          </a:xfrm>
          <a:custGeom>
            <a:avLst/>
            <a:gdLst>
              <a:gd name="textAreaLeft" fmla="*/ 0 w 1704240"/>
              <a:gd name="textAreaRight" fmla="*/ 1704600 w 1704240"/>
              <a:gd name="textAreaTop" fmla="*/ 0 h 6225480"/>
              <a:gd name="textAreaBottom" fmla="*/ 6225840 h 6225480"/>
            </a:gdLst>
            <a:ahLst/>
            <a:rect l="textAreaLeft" t="textAreaTop" r="textAreaRight" b="textAreaBottom"/>
            <a:pathLst>
              <a:path w="1704661" h="6225718">
                <a:moveTo>
                  <a:pt x="284116" y="0"/>
                </a:moveTo>
                <a:lnTo>
                  <a:pt x="1420545" y="0"/>
                </a:lnTo>
                <a:cubicBezTo>
                  <a:pt x="1577458" y="0"/>
                  <a:pt x="1704661" y="127203"/>
                  <a:pt x="1704661" y="284116"/>
                </a:cubicBezTo>
                <a:lnTo>
                  <a:pt x="1704661" y="5941603"/>
                </a:lnTo>
                <a:cubicBezTo>
                  <a:pt x="1704661" y="6059288"/>
                  <a:pt x="1633109" y="6160261"/>
                  <a:pt x="1531136" y="6203392"/>
                </a:cubicBezTo>
                <a:lnTo>
                  <a:pt x="1420550" y="6225718"/>
                </a:lnTo>
                <a:lnTo>
                  <a:pt x="284111" y="6225718"/>
                </a:lnTo>
                <a:lnTo>
                  <a:pt x="173525" y="6203392"/>
                </a:lnTo>
                <a:cubicBezTo>
                  <a:pt x="71552" y="6160261"/>
                  <a:pt x="0" y="6059288"/>
                  <a:pt x="0" y="5941603"/>
                </a:cubicBezTo>
                <a:lnTo>
                  <a:pt x="0" y="284116"/>
                </a:lnTo>
                <a:cubicBezTo>
                  <a:pt x="0" y="127203"/>
                  <a:pt x="127203" y="0"/>
                  <a:pt x="284116" y="0"/>
                </a:cubicBez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Рисунок 13"/>
          <p:cNvSpPr/>
          <p:nvPr/>
        </p:nvSpPr>
        <p:spPr>
          <a:xfrm>
            <a:off x="4449960" y="3420000"/>
            <a:ext cx="2748960" cy="2619360"/>
          </a:xfrm>
          <a:custGeom>
            <a:avLst/>
            <a:gdLst>
              <a:gd name="textAreaLeft" fmla="*/ 0 w 2748960"/>
              <a:gd name="textAreaRight" fmla="*/ 2749320 w 2748960"/>
              <a:gd name="textAreaTop" fmla="*/ 0 h 2619360"/>
              <a:gd name="textAreaBottom" fmla="*/ 2619720 h 2619360"/>
            </a:gdLst>
            <a:ahLst/>
            <a:rect l="textAreaLeft" t="textAreaTop" r="textAreaRight" b="textAreaBottom"/>
            <a:pathLst>
              <a:path w="2749432" h="2619740">
                <a:moveTo>
                  <a:pt x="436632" y="0"/>
                </a:moveTo>
                <a:lnTo>
                  <a:pt x="2312800" y="0"/>
                </a:lnTo>
                <a:cubicBezTo>
                  <a:pt x="2553945" y="0"/>
                  <a:pt x="2749432" y="195487"/>
                  <a:pt x="2749432" y="436632"/>
                </a:cubicBezTo>
                <a:lnTo>
                  <a:pt x="2749432" y="2183108"/>
                </a:lnTo>
                <a:cubicBezTo>
                  <a:pt x="2749432" y="2424253"/>
                  <a:pt x="2553945" y="2619740"/>
                  <a:pt x="2312800" y="2619740"/>
                </a:cubicBezTo>
                <a:lnTo>
                  <a:pt x="436632" y="2619740"/>
                </a:lnTo>
                <a:cubicBezTo>
                  <a:pt x="195487" y="2619740"/>
                  <a:pt x="0" y="2424253"/>
                  <a:pt x="0" y="2183108"/>
                </a:cubicBezTo>
                <a:lnTo>
                  <a:pt x="0" y="436632"/>
                </a:lnTo>
                <a:cubicBezTo>
                  <a:pt x="0" y="195487"/>
                  <a:pt x="195487" y="0"/>
                  <a:pt x="436632" y="0"/>
                </a:cubicBez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wipe dir="l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100" name="Рисунок 4" descr=""/>
          <p:cNvPicPr/>
          <p:nvPr/>
        </p:nvPicPr>
        <p:blipFill>
          <a:blip r:embed="rId1"/>
          <a:stretch/>
        </p:blipFill>
        <p:spPr>
          <a:xfrm>
            <a:off x="-50040" y="-8640"/>
            <a:ext cx="12290040" cy="6884640"/>
          </a:xfrm>
          <a:prstGeom prst="rect">
            <a:avLst/>
          </a:prstGeom>
          <a:ln w="0">
            <a:noFill/>
          </a:ln>
        </p:spPr>
      </p:pic>
      <p:sp>
        <p:nvSpPr>
          <p:cNvPr id="101" name="Заголовок 4"/>
          <p:cNvSpPr txBox="1"/>
          <p:nvPr/>
        </p:nvSpPr>
        <p:spPr>
          <a:xfrm>
            <a:off x="178560" y="5040"/>
            <a:ext cx="11161800" cy="17949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 defTabSz="914400">
              <a:lnSpc>
                <a:spcPct val="90000"/>
              </a:lnSpc>
            </a:pPr>
            <a:r>
              <a:rPr b="0" lang="ru-RU" sz="6000" spc="-1" strike="noStrike">
                <a:solidFill>
                  <a:schemeClr val="dk1"/>
                </a:solidFill>
                <a:latin typeface="Calibri Light"/>
              </a:rPr>
              <a:t>Реализация анимаций</a:t>
            </a:r>
            <a:br>
              <a:rPr sz="6000"/>
            </a:br>
            <a:endParaRPr b="0" lang="ru-RU" sz="60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2"/>
          <a:stretch/>
        </p:blipFill>
        <p:spPr>
          <a:xfrm>
            <a:off x="540000" y="1125360"/>
            <a:ext cx="4627440" cy="4634640"/>
          </a:xfrm>
          <a:prstGeom prst="rect">
            <a:avLst/>
          </a:prstGeom>
          <a:ln w="0">
            <a:noFill/>
          </a:ln>
        </p:spPr>
      </p:pic>
      <p:pic>
        <p:nvPicPr>
          <p:cNvPr id="103" name="" descr=""/>
          <p:cNvPicPr/>
          <p:nvPr/>
        </p:nvPicPr>
        <p:blipFill>
          <a:blip r:embed="rId3"/>
          <a:stretch/>
        </p:blipFill>
        <p:spPr>
          <a:xfrm>
            <a:off x="5400000" y="3060000"/>
            <a:ext cx="6480000" cy="2346480"/>
          </a:xfrm>
          <a:prstGeom prst="rect">
            <a:avLst/>
          </a:prstGeom>
          <a:ln w="0">
            <a:noFill/>
          </a:ln>
        </p:spPr>
      </p:pic>
      <p:pic>
        <p:nvPicPr>
          <p:cNvPr id="104" name="" descr=""/>
          <p:cNvPicPr/>
          <p:nvPr/>
        </p:nvPicPr>
        <p:blipFill>
          <a:blip r:embed="rId4"/>
          <a:stretch/>
        </p:blipFill>
        <p:spPr>
          <a:xfrm>
            <a:off x="5366160" y="1122480"/>
            <a:ext cx="6513840" cy="127548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Объект 3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020960" y="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Главный экран и экран загрузки уровня</a:t>
            </a:r>
            <a:endParaRPr b="0" lang="ru-RU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7" name="Рисунок 7"/>
          <p:cNvSpPr/>
          <p:nvPr/>
        </p:nvSpPr>
        <p:spPr>
          <a:xfrm>
            <a:off x="943200" y="1761840"/>
            <a:ext cx="4841280" cy="3665880"/>
          </a:xfrm>
          <a:custGeom>
            <a:avLst/>
            <a:gdLst>
              <a:gd name="textAreaLeft" fmla="*/ 0 w 4841280"/>
              <a:gd name="textAreaRight" fmla="*/ 4841640 w 4841280"/>
              <a:gd name="textAreaTop" fmla="*/ 0 h 3665880"/>
              <a:gd name="textAreaBottom" fmla="*/ 3666240 h 3665880"/>
            </a:gdLst>
            <a:ahLst/>
            <a:rect l="textAreaLeft" t="textAreaTop" r="textAreaRight" b="textAreaBottom"/>
            <a:pathLst>
              <a:path w="3798718" h="2876552">
                <a:moveTo>
                  <a:pt x="479435" y="0"/>
                </a:moveTo>
                <a:lnTo>
                  <a:pt x="3319283" y="0"/>
                </a:lnTo>
                <a:cubicBezTo>
                  <a:pt x="3584068" y="0"/>
                  <a:pt x="3798718" y="214650"/>
                  <a:pt x="3798718" y="479435"/>
                </a:cubicBezTo>
                <a:lnTo>
                  <a:pt x="3798718" y="2397117"/>
                </a:lnTo>
                <a:cubicBezTo>
                  <a:pt x="3798718" y="2661902"/>
                  <a:pt x="3584068" y="2876552"/>
                  <a:pt x="3319283" y="2876552"/>
                </a:cubicBezTo>
                <a:lnTo>
                  <a:pt x="479435" y="2876552"/>
                </a:lnTo>
                <a:cubicBezTo>
                  <a:pt x="214650" y="2876552"/>
                  <a:pt x="0" y="2661902"/>
                  <a:pt x="0" y="2397117"/>
                </a:cubicBezTo>
                <a:lnTo>
                  <a:pt x="0" y="479435"/>
                </a:lnTo>
                <a:cubicBezTo>
                  <a:pt x="0" y="214650"/>
                  <a:pt x="214650" y="0"/>
                  <a:pt x="479435" y="0"/>
                </a:cubicBez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Рисунок 10"/>
          <p:cNvSpPr/>
          <p:nvPr/>
        </p:nvSpPr>
        <p:spPr>
          <a:xfrm>
            <a:off x="6335280" y="1761840"/>
            <a:ext cx="4809240" cy="3647880"/>
          </a:xfrm>
          <a:custGeom>
            <a:avLst/>
            <a:gdLst>
              <a:gd name="textAreaLeft" fmla="*/ 0 w 4809240"/>
              <a:gd name="textAreaRight" fmla="*/ 4809600 w 4809240"/>
              <a:gd name="textAreaTop" fmla="*/ 0 h 3647880"/>
              <a:gd name="textAreaBottom" fmla="*/ 3648240 h 3647880"/>
            </a:gdLst>
            <a:ahLst/>
            <a:rect l="textAreaLeft" t="textAreaTop" r="textAreaRight" b="textAreaBottom"/>
            <a:pathLst>
              <a:path w="4141917" h="3141574">
                <a:moveTo>
                  <a:pt x="523606" y="0"/>
                </a:moveTo>
                <a:lnTo>
                  <a:pt x="3618311" y="0"/>
                </a:lnTo>
                <a:cubicBezTo>
                  <a:pt x="3907491" y="0"/>
                  <a:pt x="4141917" y="234426"/>
                  <a:pt x="4141917" y="523606"/>
                </a:cubicBezTo>
                <a:lnTo>
                  <a:pt x="4141917" y="2617968"/>
                </a:lnTo>
                <a:cubicBezTo>
                  <a:pt x="4141917" y="2907148"/>
                  <a:pt x="3907491" y="3141574"/>
                  <a:pt x="3618311" y="3141574"/>
                </a:cubicBezTo>
                <a:lnTo>
                  <a:pt x="523606" y="3141574"/>
                </a:lnTo>
                <a:cubicBezTo>
                  <a:pt x="234426" y="3141574"/>
                  <a:pt x="0" y="2907148"/>
                  <a:pt x="0" y="2617968"/>
                </a:cubicBezTo>
                <a:lnTo>
                  <a:pt x="0" y="523606"/>
                </a:lnTo>
                <a:cubicBezTo>
                  <a:pt x="0" y="234426"/>
                  <a:pt x="234426" y="0"/>
                  <a:pt x="523606" y="0"/>
                </a:cubicBez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wipe dir="l"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Объект 3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934560" y="0"/>
            <a:ext cx="10515240" cy="1096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Блоки, персонажи и собираемые объекты</a:t>
            </a:r>
            <a:endParaRPr b="0" lang="ru-RU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1" name="Рисунок 50"/>
          <p:cNvSpPr/>
          <p:nvPr/>
        </p:nvSpPr>
        <p:spPr>
          <a:xfrm>
            <a:off x="1335240" y="4214520"/>
            <a:ext cx="2013120" cy="1127160"/>
          </a:xfrm>
          <a:custGeom>
            <a:avLst/>
            <a:gdLst>
              <a:gd name="textAreaLeft" fmla="*/ 0 w 2013120"/>
              <a:gd name="textAreaRight" fmla="*/ 2013480 w 2013120"/>
              <a:gd name="textAreaTop" fmla="*/ 0 h 1127160"/>
              <a:gd name="textAreaBottom" fmla="*/ 1127520 h 1127160"/>
            </a:gdLst>
            <a:ahLst/>
            <a:rect l="textAreaLeft" t="textAreaTop" r="textAreaRight" b="textAreaBottom"/>
            <a:pathLst>
              <a:path w="2013424" h="1127584">
                <a:moveTo>
                  <a:pt x="176308" y="0"/>
                </a:moveTo>
                <a:lnTo>
                  <a:pt x="1825490" y="0"/>
                </a:lnTo>
                <a:cubicBezTo>
                  <a:pt x="1929283" y="0"/>
                  <a:pt x="2013424" y="84141"/>
                  <a:pt x="2013424" y="187934"/>
                </a:cubicBezTo>
                <a:lnTo>
                  <a:pt x="2013424" y="939650"/>
                </a:lnTo>
                <a:cubicBezTo>
                  <a:pt x="2013424" y="1043443"/>
                  <a:pt x="1929283" y="1127584"/>
                  <a:pt x="1825490" y="1127584"/>
                </a:cubicBezTo>
                <a:lnTo>
                  <a:pt x="176308" y="1127584"/>
                </a:lnTo>
                <a:cubicBezTo>
                  <a:pt x="98463" y="1127584"/>
                  <a:pt x="31673" y="1080255"/>
                  <a:pt x="3143" y="1012802"/>
                </a:cubicBezTo>
                <a:lnTo>
                  <a:pt x="0" y="997236"/>
                </a:lnTo>
                <a:lnTo>
                  <a:pt x="0" y="130349"/>
                </a:lnTo>
                <a:lnTo>
                  <a:pt x="3143" y="114782"/>
                </a:lnTo>
                <a:cubicBezTo>
                  <a:pt x="31673" y="47329"/>
                  <a:pt x="98463" y="0"/>
                  <a:pt x="176308" y="0"/>
                </a:cubicBez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Рисунок 46"/>
          <p:cNvSpPr/>
          <p:nvPr/>
        </p:nvSpPr>
        <p:spPr>
          <a:xfrm>
            <a:off x="3508920" y="4214520"/>
            <a:ext cx="1059840" cy="1155960"/>
          </a:xfrm>
          <a:custGeom>
            <a:avLst/>
            <a:gdLst>
              <a:gd name="textAreaLeft" fmla="*/ 0 w 1059840"/>
              <a:gd name="textAreaRight" fmla="*/ 1060200 w 1059840"/>
              <a:gd name="textAreaTop" fmla="*/ 0 h 1155960"/>
              <a:gd name="textAreaBottom" fmla="*/ 1156320 h 1155960"/>
            </a:gdLst>
            <a:ahLst/>
            <a:rect l="textAreaLeft" t="textAreaTop" r="textAreaRight" b="textAreaBottom"/>
            <a:pathLst>
              <a:path w="984396" h="1073888">
                <a:moveTo>
                  <a:pt x="164069" y="0"/>
                </a:moveTo>
                <a:lnTo>
                  <a:pt x="820327" y="0"/>
                </a:lnTo>
                <a:cubicBezTo>
                  <a:pt x="910940" y="0"/>
                  <a:pt x="984396" y="73456"/>
                  <a:pt x="984396" y="164069"/>
                </a:cubicBezTo>
                <a:lnTo>
                  <a:pt x="984396" y="909819"/>
                </a:lnTo>
                <a:cubicBezTo>
                  <a:pt x="984396" y="1000432"/>
                  <a:pt x="910940" y="1073888"/>
                  <a:pt x="820327" y="1073888"/>
                </a:cubicBezTo>
                <a:lnTo>
                  <a:pt x="164069" y="1073888"/>
                </a:lnTo>
                <a:cubicBezTo>
                  <a:pt x="73456" y="1073888"/>
                  <a:pt x="0" y="1000432"/>
                  <a:pt x="0" y="909819"/>
                </a:cubicBezTo>
                <a:lnTo>
                  <a:pt x="0" y="164069"/>
                </a:lnTo>
                <a:cubicBezTo>
                  <a:pt x="0" y="73456"/>
                  <a:pt x="73456" y="0"/>
                  <a:pt x="164069" y="0"/>
                </a:cubicBez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13" name="Группа 57"/>
          <p:cNvGrpSpPr/>
          <p:nvPr/>
        </p:nvGrpSpPr>
        <p:grpSpPr>
          <a:xfrm>
            <a:off x="5601960" y="2273400"/>
            <a:ext cx="5587920" cy="2389320"/>
            <a:chOff x="5601960" y="2273400"/>
            <a:chExt cx="5587920" cy="2389320"/>
          </a:xfrm>
        </p:grpSpPr>
        <p:sp>
          <p:nvSpPr>
            <p:cNvPr id="114" name="Рисунок 41"/>
            <p:cNvSpPr/>
            <p:nvPr/>
          </p:nvSpPr>
          <p:spPr>
            <a:xfrm>
              <a:off x="8678520" y="2273400"/>
              <a:ext cx="2511360" cy="2389320"/>
            </a:xfrm>
            <a:custGeom>
              <a:avLst/>
              <a:gdLst>
                <a:gd name="textAreaLeft" fmla="*/ 0 w 2511360"/>
                <a:gd name="textAreaRight" fmla="*/ 2511720 w 2511360"/>
                <a:gd name="textAreaTop" fmla="*/ 0 h 2389320"/>
                <a:gd name="textAreaBottom" fmla="*/ 2389680 h 2389320"/>
              </a:gdLst>
              <a:ahLst/>
              <a:rect l="textAreaLeft" t="textAreaTop" r="textAreaRight" b="textAreaBottom"/>
              <a:pathLst>
                <a:path w="2511770" h="2389838">
                  <a:moveTo>
                    <a:pt x="398314" y="0"/>
                  </a:moveTo>
                  <a:lnTo>
                    <a:pt x="2113456" y="0"/>
                  </a:lnTo>
                  <a:cubicBezTo>
                    <a:pt x="2333439" y="0"/>
                    <a:pt x="2511770" y="178331"/>
                    <a:pt x="2511770" y="398314"/>
                  </a:cubicBezTo>
                  <a:lnTo>
                    <a:pt x="2511770" y="1991525"/>
                  </a:lnTo>
                  <a:cubicBezTo>
                    <a:pt x="2511770" y="2184010"/>
                    <a:pt x="2375235" y="2344606"/>
                    <a:pt x="2193730" y="2381747"/>
                  </a:cubicBezTo>
                  <a:lnTo>
                    <a:pt x="2113466" y="2389838"/>
                  </a:lnTo>
                  <a:lnTo>
                    <a:pt x="398304" y="2389838"/>
                  </a:lnTo>
                  <a:lnTo>
                    <a:pt x="318040" y="2381747"/>
                  </a:lnTo>
                  <a:cubicBezTo>
                    <a:pt x="136535" y="2344606"/>
                    <a:pt x="0" y="2184010"/>
                    <a:pt x="0" y="1991525"/>
                  </a:cubicBezTo>
                  <a:lnTo>
                    <a:pt x="0" y="398314"/>
                  </a:lnTo>
                  <a:cubicBezTo>
                    <a:pt x="0" y="178331"/>
                    <a:pt x="178331" y="0"/>
                    <a:pt x="398314" y="0"/>
                  </a:cubicBezTo>
                  <a:close/>
                </a:path>
              </a:pathLst>
            </a:custGeom>
            <a:blipFill rotWithShape="0">
              <a:blip r:embed="rId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5" name="Рисунок 42"/>
            <p:cNvSpPr/>
            <p:nvPr/>
          </p:nvSpPr>
          <p:spPr>
            <a:xfrm>
              <a:off x="5601960" y="2277360"/>
              <a:ext cx="2505240" cy="2381400"/>
            </a:xfrm>
            <a:custGeom>
              <a:avLst/>
              <a:gdLst>
                <a:gd name="textAreaLeft" fmla="*/ 0 w 2505240"/>
                <a:gd name="textAreaRight" fmla="*/ 2505600 w 2505240"/>
                <a:gd name="textAreaTop" fmla="*/ 0 h 2381400"/>
                <a:gd name="textAreaBottom" fmla="*/ 2381760 h 2381400"/>
              </a:gdLst>
              <a:ahLst/>
              <a:rect l="textAreaLeft" t="textAreaTop" r="textAreaRight" b="textAreaBottom"/>
              <a:pathLst>
                <a:path w="2505425" h="2381582">
                  <a:moveTo>
                    <a:pt x="388250" y="0"/>
                  </a:moveTo>
                  <a:lnTo>
                    <a:pt x="2108487" y="0"/>
                  </a:lnTo>
                  <a:cubicBezTo>
                    <a:pt x="2327710" y="0"/>
                    <a:pt x="2505425" y="177715"/>
                    <a:pt x="2505425" y="396938"/>
                  </a:cubicBezTo>
                  <a:lnTo>
                    <a:pt x="2505425" y="1984644"/>
                  </a:lnTo>
                  <a:cubicBezTo>
                    <a:pt x="2505425" y="2203867"/>
                    <a:pt x="2327710" y="2381582"/>
                    <a:pt x="2108487" y="2381582"/>
                  </a:cubicBezTo>
                  <a:lnTo>
                    <a:pt x="388250" y="2381582"/>
                  </a:lnTo>
                  <a:cubicBezTo>
                    <a:pt x="223833" y="2381582"/>
                    <a:pt x="82764" y="2281618"/>
                    <a:pt x="22505" y="2139151"/>
                  </a:cubicBezTo>
                  <a:lnTo>
                    <a:pt x="0" y="2066650"/>
                  </a:lnTo>
                  <a:lnTo>
                    <a:pt x="0" y="314932"/>
                  </a:lnTo>
                  <a:lnTo>
                    <a:pt x="22505" y="242432"/>
                  </a:lnTo>
                  <a:cubicBezTo>
                    <a:pt x="82764" y="99965"/>
                    <a:pt x="223833" y="0"/>
                    <a:pt x="388250" y="0"/>
                  </a:cubicBezTo>
                  <a:close/>
                </a:path>
              </a:pathLst>
            </a:custGeom>
            <a:blipFill rotWithShape="0">
              <a:blip r:embed="rId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16" name="Группа 54"/>
          <p:cNvGrpSpPr/>
          <p:nvPr/>
        </p:nvGrpSpPr>
        <p:grpSpPr>
          <a:xfrm>
            <a:off x="1234440" y="1364040"/>
            <a:ext cx="2795400" cy="2073600"/>
            <a:chOff x="1234440" y="1364040"/>
            <a:chExt cx="2795400" cy="2073600"/>
          </a:xfrm>
        </p:grpSpPr>
        <p:sp>
          <p:nvSpPr>
            <p:cNvPr id="117" name="Рисунок 20"/>
            <p:cNvSpPr/>
            <p:nvPr/>
          </p:nvSpPr>
          <p:spPr>
            <a:xfrm>
              <a:off x="1234440" y="1829880"/>
              <a:ext cx="731160" cy="1607760"/>
            </a:xfrm>
            <a:custGeom>
              <a:avLst/>
              <a:gdLst>
                <a:gd name="textAreaLeft" fmla="*/ 0 w 731160"/>
                <a:gd name="textAreaRight" fmla="*/ 731520 w 731160"/>
                <a:gd name="textAreaTop" fmla="*/ 0 h 1607760"/>
                <a:gd name="textAreaBottom" fmla="*/ 1608120 h 1607760"/>
              </a:gdLst>
              <a:ahLst/>
              <a:rect l="textAreaLeft" t="textAreaTop" r="textAreaRight" b="textAreaBottom"/>
              <a:pathLst>
                <a:path w="741816" h="1608114">
                  <a:moveTo>
                    <a:pt x="123639" y="0"/>
                  </a:moveTo>
                  <a:lnTo>
                    <a:pt x="618178" y="0"/>
                  </a:lnTo>
                  <a:cubicBezTo>
                    <a:pt x="669391" y="0"/>
                    <a:pt x="713332" y="31137"/>
                    <a:pt x="732101" y="75513"/>
                  </a:cubicBezTo>
                  <a:lnTo>
                    <a:pt x="741816" y="123634"/>
                  </a:lnTo>
                  <a:lnTo>
                    <a:pt x="741816" y="1484481"/>
                  </a:lnTo>
                  <a:lnTo>
                    <a:pt x="732101" y="1532602"/>
                  </a:lnTo>
                  <a:cubicBezTo>
                    <a:pt x="719588" y="1562186"/>
                    <a:pt x="695888" y="1585886"/>
                    <a:pt x="666304" y="1598399"/>
                  </a:cubicBezTo>
                  <a:lnTo>
                    <a:pt x="618183" y="1608114"/>
                  </a:lnTo>
                  <a:lnTo>
                    <a:pt x="123634" y="1608114"/>
                  </a:lnTo>
                  <a:lnTo>
                    <a:pt x="75513" y="1598399"/>
                  </a:lnTo>
                  <a:cubicBezTo>
                    <a:pt x="31137" y="1579630"/>
                    <a:pt x="0" y="1535689"/>
                    <a:pt x="0" y="1484476"/>
                  </a:cubicBezTo>
                  <a:lnTo>
                    <a:pt x="0" y="123639"/>
                  </a:lnTo>
                  <a:cubicBezTo>
                    <a:pt x="0" y="55355"/>
                    <a:pt x="55355" y="0"/>
                    <a:pt x="123639" y="0"/>
                  </a:cubicBezTo>
                  <a:close/>
                </a:path>
              </a:pathLst>
            </a:custGeom>
            <a:blipFill rotWithShape="0">
              <a:blip r:embed="rId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8" name="Рисунок 44"/>
            <p:cNvSpPr/>
            <p:nvPr/>
          </p:nvSpPr>
          <p:spPr>
            <a:xfrm>
              <a:off x="2873880" y="1853640"/>
              <a:ext cx="1155960" cy="1584000"/>
            </a:xfrm>
            <a:custGeom>
              <a:avLst/>
              <a:gdLst>
                <a:gd name="textAreaLeft" fmla="*/ 0 w 1155960"/>
                <a:gd name="textAreaRight" fmla="*/ 1156320 w 1155960"/>
                <a:gd name="textAreaTop" fmla="*/ 0 h 1584000"/>
                <a:gd name="textAreaBottom" fmla="*/ 1584360 h 1584000"/>
              </a:gdLst>
              <a:ahLst/>
              <a:rect l="textAreaLeft" t="textAreaTop" r="textAreaRight" b="textAreaBottom"/>
              <a:pathLst>
                <a:path w="862839" h="1165998">
                  <a:moveTo>
                    <a:pt x="139511" y="0"/>
                  </a:moveTo>
                  <a:lnTo>
                    <a:pt x="718176" y="0"/>
                  </a:lnTo>
                  <a:lnTo>
                    <a:pt x="774483" y="11368"/>
                  </a:lnTo>
                  <a:cubicBezTo>
                    <a:pt x="826406" y="33330"/>
                    <a:pt x="862839" y="84744"/>
                    <a:pt x="862839" y="144667"/>
                  </a:cubicBezTo>
                  <a:lnTo>
                    <a:pt x="862839" y="1021330"/>
                  </a:lnTo>
                  <a:cubicBezTo>
                    <a:pt x="862839" y="1101228"/>
                    <a:pt x="798069" y="1165998"/>
                    <a:pt x="718171" y="1165998"/>
                  </a:cubicBezTo>
                  <a:lnTo>
                    <a:pt x="139516" y="1165998"/>
                  </a:lnTo>
                  <a:cubicBezTo>
                    <a:pt x="79593" y="1165998"/>
                    <a:pt x="28179" y="1129565"/>
                    <a:pt x="6217" y="1077642"/>
                  </a:cubicBezTo>
                  <a:lnTo>
                    <a:pt x="0" y="1046849"/>
                  </a:lnTo>
                  <a:lnTo>
                    <a:pt x="0" y="119148"/>
                  </a:lnTo>
                  <a:lnTo>
                    <a:pt x="6217" y="88356"/>
                  </a:lnTo>
                  <a:cubicBezTo>
                    <a:pt x="20858" y="53740"/>
                    <a:pt x="48589" y="26009"/>
                    <a:pt x="83205" y="11368"/>
                  </a:cubicBezTo>
                  <a:close/>
                </a:path>
              </a:pathLst>
            </a:custGeom>
            <a:blipFill rotWithShape="0">
              <a:blip r:embed="rId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9" name="Рисунок 48"/>
            <p:cNvSpPr/>
            <p:nvPr/>
          </p:nvSpPr>
          <p:spPr>
            <a:xfrm>
              <a:off x="2022120" y="1853640"/>
              <a:ext cx="794520" cy="1584000"/>
            </a:xfrm>
            <a:custGeom>
              <a:avLst/>
              <a:gdLst>
                <a:gd name="textAreaLeft" fmla="*/ 0 w 794520"/>
                <a:gd name="textAreaRight" fmla="*/ 794880 w 794520"/>
                <a:gd name="textAreaTop" fmla="*/ 0 h 1584000"/>
                <a:gd name="textAreaBottom" fmla="*/ 1584360 h 1584000"/>
              </a:gdLst>
              <a:ahLst/>
              <a:rect l="textAreaLeft" t="textAreaTop" r="textAreaRight" b="textAreaBottom"/>
              <a:pathLst>
                <a:path w="733805" h="1442451">
                  <a:moveTo>
                    <a:pt x="107824" y="0"/>
                  </a:moveTo>
                  <a:lnTo>
                    <a:pt x="608606" y="0"/>
                  </a:lnTo>
                  <a:cubicBezTo>
                    <a:pt x="677751" y="0"/>
                    <a:pt x="733805" y="56054"/>
                    <a:pt x="733805" y="125199"/>
                  </a:cubicBezTo>
                  <a:lnTo>
                    <a:pt x="733805" y="1317252"/>
                  </a:lnTo>
                  <a:cubicBezTo>
                    <a:pt x="733805" y="1386397"/>
                    <a:pt x="677751" y="1442451"/>
                    <a:pt x="608606" y="1442451"/>
                  </a:cubicBezTo>
                  <a:lnTo>
                    <a:pt x="107824" y="1442451"/>
                  </a:lnTo>
                  <a:cubicBezTo>
                    <a:pt x="73252" y="1442451"/>
                    <a:pt x="41952" y="1428438"/>
                    <a:pt x="19295" y="1405781"/>
                  </a:cubicBezTo>
                  <a:lnTo>
                    <a:pt x="0" y="1377163"/>
                  </a:lnTo>
                  <a:lnTo>
                    <a:pt x="0" y="65289"/>
                  </a:lnTo>
                  <a:lnTo>
                    <a:pt x="19295" y="36670"/>
                  </a:lnTo>
                  <a:cubicBezTo>
                    <a:pt x="41952" y="14014"/>
                    <a:pt x="73252" y="0"/>
                    <a:pt x="107824" y="0"/>
                  </a:cubicBezTo>
                  <a:close/>
                </a:path>
              </a:pathLst>
            </a:custGeom>
            <a:blipFill rotWithShape="0">
              <a:blip r:embed="rId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0" name="TextBox 53"/>
            <p:cNvSpPr/>
            <p:nvPr/>
          </p:nvSpPr>
          <p:spPr>
            <a:xfrm>
              <a:off x="1234440" y="1364040"/>
              <a:ext cx="27950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0" lang="ru-RU" sz="1800" spc="-1" strike="noStrike">
                  <a:solidFill>
                    <a:schemeClr val="dk1"/>
                  </a:solidFill>
                  <a:latin typeface="Calibri"/>
                </a:rPr>
                <a:t>Марио, монетка и цветок</a:t>
              </a:r>
              <a:endParaRPr b="0" lang="ru-RU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21" name="TextBox 55"/>
          <p:cNvSpPr/>
          <p:nvPr/>
        </p:nvSpPr>
        <p:spPr>
          <a:xfrm>
            <a:off x="9332640" y="1753920"/>
            <a:ext cx="1203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800" spc="-1" strike="noStrike">
                <a:solidFill>
                  <a:schemeClr val="dk1"/>
                </a:solidFill>
                <a:latin typeface="Calibri"/>
              </a:rPr>
              <a:t>Звезда до</a:t>
            </a: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: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TextBox 56"/>
          <p:cNvSpPr/>
          <p:nvPr/>
        </p:nvSpPr>
        <p:spPr>
          <a:xfrm>
            <a:off x="6125040" y="1749240"/>
            <a:ext cx="1655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800" spc="-1" strike="noStrike">
                <a:solidFill>
                  <a:schemeClr val="dk1"/>
                </a:solidFill>
                <a:latin typeface="Calibri"/>
              </a:rPr>
              <a:t>Звезда после</a:t>
            </a: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: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TextBox 58"/>
          <p:cNvSpPr/>
          <p:nvPr/>
        </p:nvSpPr>
        <p:spPr>
          <a:xfrm>
            <a:off x="3663000" y="3723120"/>
            <a:ext cx="750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800" spc="-1" strike="noStrike">
                <a:solidFill>
                  <a:schemeClr val="dk1"/>
                </a:solidFill>
                <a:latin typeface="Calibri"/>
              </a:rPr>
              <a:t>Гумба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TextBox 59"/>
          <p:cNvSpPr/>
          <p:nvPr/>
        </p:nvSpPr>
        <p:spPr>
          <a:xfrm>
            <a:off x="1768320" y="3723120"/>
            <a:ext cx="1283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800" spc="-1" strike="noStrike">
                <a:solidFill>
                  <a:schemeClr val="dk1"/>
                </a:solidFill>
                <a:latin typeface="Calibri"/>
              </a:rPr>
              <a:t>Платформа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wipe dir="l"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838080" y="1825560"/>
            <a:ext cx="10515240" cy="4350960"/>
          </a:xfrm>
          <a:prstGeom prst="rect">
            <a:avLst/>
          </a:prstGeom>
          <a:ln w="0">
            <a:noFill/>
          </a:ln>
        </p:spPr>
      </p:pic>
      <p:pic>
        <p:nvPicPr>
          <p:cNvPr id="127" name="Объект 1" descr=""/>
          <p:cNvPicPr/>
          <p:nvPr/>
        </p:nvPicPr>
        <p:blipFill>
          <a:blip r:embed="rId2"/>
          <a:stretch/>
        </p:blipFill>
        <p:spPr>
          <a:xfrm>
            <a:off x="0" y="36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28" name="Заголовок 5"/>
          <p:cNvSpPr txBox="1"/>
          <p:nvPr/>
        </p:nvSpPr>
        <p:spPr>
          <a:xfrm>
            <a:off x="838080" y="163080"/>
            <a:ext cx="10515240" cy="1096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defTabSz="914400">
              <a:lnSpc>
                <a:spcPct val="90000"/>
              </a:lnSpc>
            </a:pPr>
            <a:r>
              <a:rPr b="0" lang="ru-RU" sz="4400" spc="-1" strike="noStrike">
                <a:solidFill>
                  <a:schemeClr val="dk1"/>
                </a:solidFill>
                <a:latin typeface="Calibri Light"/>
              </a:rPr>
              <a:t>Завершение и выводы:</a:t>
            </a:r>
            <a:endParaRPr b="0" lang="ru-RU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9" name=""/>
          <p:cNvSpPr txBox="1"/>
          <p:nvPr/>
        </p:nvSpPr>
        <p:spPr>
          <a:xfrm>
            <a:off x="360000" y="1440000"/>
            <a:ext cx="1080000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Calibri"/>
              </a:rPr>
              <a:t>Вывод: Проект получился не плохо, реализовано большинство интересных и основных идей, которые планировались изначально.</a:t>
            </a: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Calibri"/>
              </a:rPr>
              <a:t>Идеи для доработок:</a:t>
            </a: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Calibri"/>
              </a:rPr>
              <a:t>Добавление мультиплеера</a:t>
            </a: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Calibri"/>
              </a:rPr>
              <a:t>Расширение кол-ва видов врагов</a:t>
            </a: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Calibri"/>
              </a:rPr>
              <a:t>Добавление большего кол-ва звуковых эффектов</a:t>
            </a: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chemeClr val="dk1"/>
                </a:solidFill>
                <a:latin typeface="Calibri"/>
              </a:rPr>
              <a:t>Добавление возможности создания модов</a:t>
            </a:r>
            <a:endParaRPr b="0" lang="ru-RU" sz="2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transition spd="slow">
    <p:wipe dir="l"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Рисунок 3" descr=""/>
          <p:cNvPicPr/>
          <p:nvPr/>
        </p:nvPicPr>
        <p:blipFill>
          <a:blip r:embed="rId1"/>
          <a:stretch/>
        </p:blipFill>
        <p:spPr>
          <a:xfrm>
            <a:off x="-1080" y="-720"/>
            <a:ext cx="12192840" cy="6858360"/>
          </a:xfrm>
          <a:prstGeom prst="rect">
            <a:avLst/>
          </a:prstGeom>
          <a:ln w="0">
            <a:noFill/>
          </a:ln>
        </p:spPr>
      </p:pic>
      <p:sp>
        <p:nvSpPr>
          <p:cNvPr id="131" name="Рисунок 6"/>
          <p:cNvSpPr/>
          <p:nvPr/>
        </p:nvSpPr>
        <p:spPr>
          <a:xfrm>
            <a:off x="1782360" y="237600"/>
            <a:ext cx="8625600" cy="4851720"/>
          </a:xfrm>
          <a:custGeom>
            <a:avLst/>
            <a:gdLst>
              <a:gd name="textAreaLeft" fmla="*/ 0 w 8625600"/>
              <a:gd name="textAreaRight" fmla="*/ 8625960 w 8625600"/>
              <a:gd name="textAreaTop" fmla="*/ 0 h 4851720"/>
              <a:gd name="textAreaBottom" fmla="*/ 4852080 h 4851720"/>
            </a:gdLst>
            <a:ahLst/>
            <a:rect l="textAreaLeft" t="textAreaTop" r="textAreaRight" b="textAreaBottom"/>
            <a:pathLst>
              <a:path w="8626107" h="4852185">
                <a:moveTo>
                  <a:pt x="808696" y="0"/>
                </a:moveTo>
                <a:lnTo>
                  <a:pt x="7817412" y="0"/>
                </a:lnTo>
                <a:lnTo>
                  <a:pt x="7900079" y="4174"/>
                </a:lnTo>
                <a:cubicBezTo>
                  <a:pt x="8307878" y="45589"/>
                  <a:pt x="8626107" y="389988"/>
                  <a:pt x="8626107" y="808713"/>
                </a:cubicBezTo>
                <a:lnTo>
                  <a:pt x="8626107" y="4043471"/>
                </a:lnTo>
                <a:cubicBezTo>
                  <a:pt x="8626107" y="4490111"/>
                  <a:pt x="8264033" y="4852185"/>
                  <a:pt x="7817393" y="4852185"/>
                </a:cubicBezTo>
                <a:lnTo>
                  <a:pt x="808714" y="4852185"/>
                </a:lnTo>
                <a:cubicBezTo>
                  <a:pt x="362074" y="4852185"/>
                  <a:pt x="0" y="4490111"/>
                  <a:pt x="0" y="4043471"/>
                </a:cubicBezTo>
                <a:lnTo>
                  <a:pt x="0" y="808713"/>
                </a:lnTo>
                <a:cubicBezTo>
                  <a:pt x="0" y="389988"/>
                  <a:pt x="318229" y="45589"/>
                  <a:pt x="726028" y="4174"/>
                </a:cubicBez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TextBox 7"/>
          <p:cNvSpPr/>
          <p:nvPr/>
        </p:nvSpPr>
        <p:spPr>
          <a:xfrm>
            <a:off x="2788200" y="5327640"/>
            <a:ext cx="66142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3600" spc="-1" strike="noStrike">
                <a:solidFill>
                  <a:schemeClr val="dk1"/>
                </a:solidFill>
                <a:latin typeface="Calibri"/>
              </a:rPr>
              <a:t>Спасибо за уделённые 10 минут!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wipe dir="l"/>
  </p:transition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</TotalTime>
  <Application>LibreOffice/7.6.2.1$Linux_X86_64 LibreOffice_project/60$Build-1</Application>
  <AppVersion>15.0000</AppVersion>
  <Words>54</Words>
  <Paragraphs>11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2025-02-02T20:11:14Z</dcterms:created>
  <dc:creator>romao</dc:creator>
  <dc:description/>
  <dc:language>ru-RU</dc:language>
  <cp:lastModifiedBy/>
  <dcterms:modified xsi:type="dcterms:W3CDTF">2025-02-03T15:46:08Z</dcterms:modified>
  <cp:revision>10</cp:revision>
  <dc:subject/>
  <dc:title>Mario-like game или же пародия на Mario Bros.wii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Широкоэкранный</vt:lpwstr>
  </property>
  <property fmtid="{D5CDD505-2E9C-101B-9397-08002B2CF9AE}" pid="3" name="Slides">
    <vt:i4>5</vt:i4>
  </property>
</Properties>
</file>